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72" r:id="rId6"/>
    <p:sldId id="264" r:id="rId7"/>
    <p:sldId id="261" r:id="rId8"/>
    <p:sldId id="279" r:id="rId9"/>
    <p:sldId id="260" r:id="rId10"/>
    <p:sldId id="262" r:id="rId11"/>
    <p:sldId id="271" r:id="rId12"/>
    <p:sldId id="263" r:id="rId13"/>
    <p:sldId id="265" r:id="rId14"/>
    <p:sldId id="273" r:id="rId15"/>
    <p:sldId id="268" r:id="rId16"/>
    <p:sldId id="278" r:id="rId17"/>
    <p:sldId id="277" r:id="rId18"/>
    <p:sldId id="274" r:id="rId19"/>
    <p:sldId id="275" r:id="rId20"/>
    <p:sldId id="270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4BC6B70-E3E5-4245-9944-883AE286AFCF}" v="3" dt="2020-11-23T14:10:23.41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2" autoAdjust="0"/>
    <p:restoredTop sz="94660"/>
  </p:normalViewPr>
  <p:slideViewPr>
    <p:cSldViewPr snapToGrid="0">
      <p:cViewPr varScale="1">
        <p:scale>
          <a:sx n="88" d="100"/>
          <a:sy n="88" d="100"/>
        </p:scale>
        <p:origin x="89" y="5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6/23/2021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6/23/2021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ivermill-academy.org/UserFiles/Servers/Server_20337961/File/2020-2021/RMA%20Calendar%202020-2021%20APPROVED.pdf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lotterease.com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tree in front of a house&#10;&#10;Description automatically generated">
            <a:extLst>
              <a:ext uri="{FF2B5EF4-FFF2-40B4-BE49-F238E27FC236}">
                <a16:creationId xmlns:a16="http://schemas.microsoft.com/office/drawing/2014/main" id="{1AD5FA76-7F23-478A-9F07-B7CAEE95AC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041" t="9091" r="580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8EC1A43B-D167-4E96-B7AD-61D3D9225C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86623E07-B4B3-43D5-AB6E-5FD9A1C11D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27"/>
          <a:stretch/>
        </p:blipFill>
        <p:spPr>
          <a:xfrm>
            <a:off x="5147732" y="93132"/>
            <a:ext cx="7044267" cy="6764867"/>
          </a:xfrm>
          <a:prstGeom prst="rect">
            <a:avLst/>
          </a:prstGeom>
        </p:spPr>
      </p:pic>
      <p:sp>
        <p:nvSpPr>
          <p:cNvPr id="106" name="Freeform 5">
            <a:extLst>
              <a:ext uri="{FF2B5EF4-FFF2-40B4-BE49-F238E27FC236}">
                <a16:creationId xmlns:a16="http://schemas.microsoft.com/office/drawing/2014/main" id="{C727912B-C157-4CDB-8486-00E702D36C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5827529" y="660400"/>
            <a:ext cx="6381405" cy="6214533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tx2">
              <a:alpha val="70000"/>
            </a:schemeClr>
          </a:solidFill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A6BB7C-1E60-4DFF-9F10-458EEAA7F8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46333" y="2032000"/>
            <a:ext cx="4513792" cy="2819398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River Mill Academy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C29304-E87A-4D0C-AC70-0EBF1AF1EE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46333" y="4851399"/>
            <a:ext cx="4513792" cy="914401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bg2">
                    <a:lumMod val="75000"/>
                  </a:schemeClr>
                </a:solidFill>
              </a:rPr>
              <a:t>Virtual Tour</a:t>
            </a:r>
          </a:p>
        </p:txBody>
      </p:sp>
    </p:spTree>
    <p:extLst>
      <p:ext uri="{BB962C8B-B14F-4D97-AF65-F5344CB8AC3E}">
        <p14:creationId xmlns:p14="http://schemas.microsoft.com/office/powerpoint/2010/main" val="28493093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B4710-7D65-40AF-89AE-492688202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511" y="307572"/>
            <a:ext cx="10131425" cy="1456267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Middle School Schedule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C74D0D-CC54-4945-A3E5-963D3A13E9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42067"/>
            <a:ext cx="4377977" cy="4197261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1</a:t>
            </a:r>
            <a:r>
              <a:rPr lang="en-US" sz="3200" baseline="30000" dirty="0">
                <a:solidFill>
                  <a:srgbClr val="FFFF00"/>
                </a:solidFill>
              </a:rPr>
              <a:t>st</a:t>
            </a:r>
            <a:r>
              <a:rPr lang="en-US" sz="3200" dirty="0">
                <a:solidFill>
                  <a:srgbClr val="FFFF00"/>
                </a:solidFill>
              </a:rPr>
              <a:t> Elective: 7:45-8:32</a:t>
            </a:r>
          </a:p>
          <a:p>
            <a:r>
              <a:rPr lang="en-US" sz="3200" dirty="0"/>
              <a:t>2</a:t>
            </a:r>
            <a:r>
              <a:rPr lang="en-US" sz="3200" baseline="30000" dirty="0"/>
              <a:t>nd</a:t>
            </a:r>
            <a:r>
              <a:rPr lang="en-US" sz="3200" dirty="0"/>
              <a:t> Elective: 8:35-9:20</a:t>
            </a:r>
          </a:p>
          <a:p>
            <a:r>
              <a:rPr lang="en-US" sz="3200" dirty="0">
                <a:solidFill>
                  <a:srgbClr val="FFFF00"/>
                </a:solidFill>
              </a:rPr>
              <a:t>1</a:t>
            </a:r>
            <a:r>
              <a:rPr lang="en-US" sz="3200" baseline="30000" dirty="0">
                <a:solidFill>
                  <a:srgbClr val="FFFF00"/>
                </a:solidFill>
              </a:rPr>
              <a:t>st</a:t>
            </a:r>
            <a:r>
              <a:rPr lang="en-US" sz="3200" dirty="0">
                <a:solidFill>
                  <a:srgbClr val="FFFF00"/>
                </a:solidFill>
              </a:rPr>
              <a:t> Period: 9:23-10:30</a:t>
            </a:r>
          </a:p>
          <a:p>
            <a:r>
              <a:rPr lang="en-US" sz="3200" dirty="0"/>
              <a:t>2</a:t>
            </a:r>
            <a:r>
              <a:rPr lang="en-US" sz="3200" baseline="30000" dirty="0"/>
              <a:t>nd</a:t>
            </a:r>
            <a:r>
              <a:rPr lang="en-US" sz="3200" dirty="0"/>
              <a:t> Period: 10:33-11:40</a:t>
            </a:r>
          </a:p>
          <a:p>
            <a:r>
              <a:rPr lang="en-US" sz="3200" dirty="0">
                <a:solidFill>
                  <a:srgbClr val="FFFF00"/>
                </a:solidFill>
              </a:rPr>
              <a:t>3</a:t>
            </a:r>
            <a:r>
              <a:rPr lang="en-US" sz="3200" baseline="30000" dirty="0">
                <a:solidFill>
                  <a:srgbClr val="FFFF00"/>
                </a:solidFill>
              </a:rPr>
              <a:t>rd</a:t>
            </a:r>
            <a:r>
              <a:rPr lang="en-US" sz="3200" dirty="0">
                <a:solidFill>
                  <a:srgbClr val="FFFF00"/>
                </a:solidFill>
              </a:rPr>
              <a:t> Period: 11:43-12:10</a:t>
            </a:r>
          </a:p>
          <a:p>
            <a:r>
              <a:rPr lang="en-US" sz="3200" dirty="0"/>
              <a:t>Lunch: 12:10-12:35</a:t>
            </a:r>
          </a:p>
          <a:p>
            <a:r>
              <a:rPr lang="en-US" sz="3200" dirty="0">
                <a:solidFill>
                  <a:srgbClr val="FFFF00"/>
                </a:solidFill>
              </a:rPr>
              <a:t>3</a:t>
            </a:r>
            <a:r>
              <a:rPr lang="en-US" sz="3200" baseline="30000" dirty="0">
                <a:solidFill>
                  <a:srgbClr val="FFFF00"/>
                </a:solidFill>
              </a:rPr>
              <a:t>rd</a:t>
            </a:r>
            <a:r>
              <a:rPr lang="en-US" sz="3200" dirty="0">
                <a:solidFill>
                  <a:srgbClr val="FFFF00"/>
                </a:solidFill>
              </a:rPr>
              <a:t> Period: 12:25-1:20</a:t>
            </a:r>
          </a:p>
          <a:p>
            <a:r>
              <a:rPr lang="en-US" sz="3200" dirty="0"/>
              <a:t>4</a:t>
            </a:r>
            <a:r>
              <a:rPr lang="en-US" sz="3200" baseline="30000" dirty="0"/>
              <a:t>th</a:t>
            </a:r>
            <a:r>
              <a:rPr lang="en-US" sz="3200" dirty="0"/>
              <a:t> Period: 1:23-2:30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04EB83-A29D-44F7-86E2-05D4738AC71B}"/>
              </a:ext>
            </a:extLst>
          </p:cNvPr>
          <p:cNvSpPr txBox="1"/>
          <p:nvPr/>
        </p:nvSpPr>
        <p:spPr>
          <a:xfrm>
            <a:off x="6774390" y="1397674"/>
            <a:ext cx="5112809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Popular Elective Options</a:t>
            </a:r>
          </a:p>
          <a:p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Horticulture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Spanish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Theater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Creative Writing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Art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Band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Oceanography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887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02401-11B7-4210-8F9B-0B29C49E3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ELECTIVES</a:t>
            </a:r>
          </a:p>
        </p:txBody>
      </p:sp>
      <p:pic>
        <p:nvPicPr>
          <p:cNvPr id="5" name="Content Placeholder 4" descr="A child sitting in a garden&#10;&#10;Description automatically generated">
            <a:extLst>
              <a:ext uri="{FF2B5EF4-FFF2-40B4-BE49-F238E27FC236}">
                <a16:creationId xmlns:a16="http://schemas.microsoft.com/office/drawing/2014/main" id="{64611CDF-C764-4FAF-A886-C41A2FC315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575718"/>
            <a:ext cx="6518988" cy="4334434"/>
          </a:xfrm>
        </p:spPr>
      </p:pic>
      <p:pic>
        <p:nvPicPr>
          <p:cNvPr id="7" name="Content Placeholder 7" descr="A picture containing person, child, water, child&#10;&#10;Description automatically generated">
            <a:extLst>
              <a:ext uri="{FF2B5EF4-FFF2-40B4-BE49-F238E27FC236}">
                <a16:creationId xmlns:a16="http://schemas.microsoft.com/office/drawing/2014/main" id="{FE14203B-C0C6-41E0-AA1B-B7A32E0110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52"/>
          <a:stretch/>
        </p:blipFill>
        <p:spPr>
          <a:xfrm>
            <a:off x="6333535" y="0"/>
            <a:ext cx="5858466" cy="433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5122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0A8BA-46AF-4505-ABEA-DF1C8CAF4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1921" y="342900"/>
            <a:ext cx="5550334" cy="1456267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Middle School Remote Learning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4E57998-7D20-4BE8-9019-4A4122CE3E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1590" y="3429000"/>
            <a:ext cx="4637598" cy="0"/>
          </a:xfrm>
          <a:prstGeom prst="line">
            <a:avLst/>
          </a:prstGeom>
          <a:noFill/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EC01BF1-FEAA-4AF6-96A5-24556C1F6B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42096" y="0"/>
            <a:ext cx="680" cy="6858000"/>
          </a:xfrm>
          <a:prstGeom prst="line">
            <a:avLst/>
          </a:prstGeom>
          <a:noFill/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CA084C4-9ECE-4F7A-8E1A-BC1F8700BC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81" r="8634" b="-2"/>
          <a:stretch/>
        </p:blipFill>
        <p:spPr>
          <a:xfrm>
            <a:off x="0" y="-1"/>
            <a:ext cx="5968454" cy="44145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7F43FA-D579-4E1D-9A0F-96432649BC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0124" y="3079102"/>
            <a:ext cx="6361875" cy="381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2126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0E53EDA-3B94-4F6B-9E86-D3BB9EBB9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EBF7F6-4D43-4D51-8BD1-776BFC713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1150076"/>
            <a:ext cx="3659389" cy="4557849"/>
          </a:xfrm>
        </p:spPr>
        <p:txBody>
          <a:bodyPr>
            <a:normAutofit/>
          </a:bodyPr>
          <a:lstStyle/>
          <a:p>
            <a:pPr algn="r"/>
            <a:r>
              <a:rPr lang="en-US" dirty="0">
                <a:solidFill>
                  <a:srgbClr val="FFFF00"/>
                </a:solidFill>
              </a:rPr>
              <a:t>High SCHOOL schedule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0EFD79F-7790-479B-B7DB-BD0D8C101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66923" y="1668780"/>
            <a:ext cx="0" cy="352044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7DFA1-523A-4E69-AAE7-B0E41AAE9F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9483" y="1150076"/>
            <a:ext cx="7122355" cy="4557849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Block 1</a:t>
            </a:r>
            <a:r>
              <a:rPr lang="en-US" sz="2800" dirty="0"/>
              <a:t>: 7:45 - 9:20</a:t>
            </a:r>
          </a:p>
          <a:p>
            <a:r>
              <a:rPr lang="en-US" sz="2800" dirty="0">
                <a:solidFill>
                  <a:srgbClr val="FFFF00"/>
                </a:solidFill>
              </a:rPr>
              <a:t>Block 2</a:t>
            </a:r>
            <a:r>
              <a:rPr lang="en-US" sz="2800" dirty="0"/>
              <a:t>:  9:23 – 11:00</a:t>
            </a:r>
          </a:p>
          <a:p>
            <a:r>
              <a:rPr lang="en-US" sz="2800" dirty="0">
                <a:solidFill>
                  <a:srgbClr val="FFFF00"/>
                </a:solidFill>
              </a:rPr>
              <a:t>Block 3</a:t>
            </a:r>
            <a:r>
              <a:rPr lang="en-US" sz="2800" dirty="0"/>
              <a:t>: 11:03 – 12:38</a:t>
            </a:r>
          </a:p>
          <a:p>
            <a:r>
              <a:rPr lang="en-US" sz="2800" dirty="0">
                <a:solidFill>
                  <a:srgbClr val="FFFF00"/>
                </a:solidFill>
              </a:rPr>
              <a:t>Lunch</a:t>
            </a:r>
            <a:r>
              <a:rPr lang="en-US" sz="2800" dirty="0"/>
              <a:t>: 12:40 – 1:10</a:t>
            </a:r>
          </a:p>
          <a:p>
            <a:r>
              <a:rPr lang="en-US" sz="2800" dirty="0">
                <a:solidFill>
                  <a:srgbClr val="FFFF00"/>
                </a:solidFill>
              </a:rPr>
              <a:t>Block 4</a:t>
            </a:r>
            <a:r>
              <a:rPr lang="en-US" sz="2800" dirty="0"/>
              <a:t>: 1:10 -2:30 </a:t>
            </a:r>
          </a:p>
          <a:p>
            <a:endParaRPr lang="en-US" sz="2800" dirty="0"/>
          </a:p>
          <a:p>
            <a:r>
              <a:rPr lang="en-US" sz="2800" dirty="0"/>
              <a:t>Students have the opportunity to take classes through the North Carolina Virtual Public School, Alamance Community College, North Carolina School of Science and Math, at no additional cost.</a:t>
            </a:r>
          </a:p>
        </p:txBody>
      </p:sp>
    </p:spTree>
    <p:extLst>
      <p:ext uri="{BB962C8B-B14F-4D97-AF65-F5344CB8AC3E}">
        <p14:creationId xmlns:p14="http://schemas.microsoft.com/office/powerpoint/2010/main" val="7461383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66AD7-752F-45BC-9F28-C4C14D57E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909" y="808055"/>
            <a:ext cx="3979205" cy="14533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Athletics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D1CB6D-581B-4768-888F-714F2A3566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257" y="1922106"/>
            <a:ext cx="5150497" cy="39772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Athletic teams participate in the North Carolina High School Athletic Association as a member of the Central Tar Heel Conference.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220C614-F73F-4532-A34A-26630483D1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1335726"/>
              </p:ext>
            </p:extLst>
          </p:nvPr>
        </p:nvGraphicFramePr>
        <p:xfrm>
          <a:off x="5934268" y="145553"/>
          <a:ext cx="5054727" cy="6700006"/>
        </p:xfrm>
        <a:graphic>
          <a:graphicData uri="http://schemas.openxmlformats.org/drawingml/2006/table">
            <a:tbl>
              <a:tblPr>
                <a:solidFill>
                  <a:srgbClr val="F7F7F7"/>
                </a:solidFill>
              </a:tblPr>
              <a:tblGrid>
                <a:gridCol w="2467245">
                  <a:extLst>
                    <a:ext uri="{9D8B030D-6E8A-4147-A177-3AD203B41FA5}">
                      <a16:colId xmlns:a16="http://schemas.microsoft.com/office/drawing/2014/main" val="2217512266"/>
                    </a:ext>
                  </a:extLst>
                </a:gridCol>
                <a:gridCol w="169134">
                  <a:extLst>
                    <a:ext uri="{9D8B030D-6E8A-4147-A177-3AD203B41FA5}">
                      <a16:colId xmlns:a16="http://schemas.microsoft.com/office/drawing/2014/main" val="1148159906"/>
                    </a:ext>
                  </a:extLst>
                </a:gridCol>
                <a:gridCol w="2418348">
                  <a:extLst>
                    <a:ext uri="{9D8B030D-6E8A-4147-A177-3AD203B41FA5}">
                      <a16:colId xmlns:a16="http://schemas.microsoft.com/office/drawing/2014/main" val="74925646"/>
                    </a:ext>
                  </a:extLst>
                </a:gridCol>
              </a:tblGrid>
              <a:tr h="207439">
                <a:tc>
                  <a:txBody>
                    <a:bodyPr/>
                    <a:lstStyle/>
                    <a:p>
                      <a:r>
                        <a:rPr lang="en-US" sz="1400" b="1" cap="none" spc="0">
                          <a:solidFill>
                            <a:srgbClr val="000000"/>
                          </a:solidFill>
                          <a:effectLst/>
                        </a:rPr>
                        <a:t>Fall Sports - Middle School</a:t>
                      </a:r>
                      <a:endParaRPr lang="en-US" sz="1400" cap="none" spc="0">
                        <a:solidFill>
                          <a:srgbClr val="000000"/>
                        </a:solidFill>
                      </a:endParaRPr>
                    </a:p>
                  </a:txBody>
                  <a:tcPr marL="3669" marR="3669" marT="1835" marB="5055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400" cap="none" spc="0">
                        <a:solidFill>
                          <a:schemeClr val="tx1"/>
                        </a:solidFill>
                      </a:endParaRPr>
                    </a:p>
                  </a:txBody>
                  <a:tcPr marL="3669" marR="3669" marT="1835" marB="5055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cap="none" spc="0">
                          <a:solidFill>
                            <a:srgbClr val="000000"/>
                          </a:solidFill>
                          <a:effectLst/>
                        </a:rPr>
                        <a:t>Fall Sports - High School</a:t>
                      </a:r>
                      <a:endParaRPr lang="en-US" sz="1400" cap="none" spc="0">
                        <a:solidFill>
                          <a:srgbClr val="000000"/>
                        </a:solidFill>
                      </a:endParaRPr>
                    </a:p>
                  </a:txBody>
                  <a:tcPr marL="3669" marR="3669" marT="1835" marB="5055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756726"/>
                  </a:ext>
                </a:extLst>
              </a:tr>
              <a:tr h="207439">
                <a:tc>
                  <a:txBody>
                    <a:bodyPr/>
                    <a:lstStyle/>
                    <a:p>
                      <a:r>
                        <a:rPr lang="en-US" sz="1400" cap="none" spc="0">
                          <a:solidFill>
                            <a:srgbClr val="000000"/>
                          </a:solidFill>
                          <a:effectLst/>
                        </a:rPr>
                        <a:t>Boys &amp; Girls Cross Country</a:t>
                      </a:r>
                      <a:endParaRPr lang="en-US" sz="1400" cap="none" spc="0">
                        <a:solidFill>
                          <a:srgbClr val="000000"/>
                        </a:solidFill>
                      </a:endParaRPr>
                    </a:p>
                  </a:txBody>
                  <a:tcPr marL="3669" marR="3669" marT="1835" marB="5055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400" cap="none" spc="0">
                        <a:solidFill>
                          <a:schemeClr val="tx1"/>
                        </a:solidFill>
                      </a:endParaRPr>
                    </a:p>
                  </a:txBody>
                  <a:tcPr marL="3669" marR="3669" marT="1835" marB="5055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cap="none" spc="0">
                          <a:solidFill>
                            <a:srgbClr val="000000"/>
                          </a:solidFill>
                          <a:effectLst/>
                        </a:rPr>
                        <a:t>Boys &amp; Girls Cross Country</a:t>
                      </a:r>
                      <a:endParaRPr lang="en-US" sz="1400" cap="none" spc="0">
                        <a:solidFill>
                          <a:srgbClr val="000000"/>
                        </a:solidFill>
                      </a:endParaRPr>
                    </a:p>
                  </a:txBody>
                  <a:tcPr marL="3669" marR="3669" marT="1835" marB="5055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6683558"/>
                  </a:ext>
                </a:extLst>
              </a:tr>
              <a:tr h="207439">
                <a:tc>
                  <a:txBody>
                    <a:bodyPr/>
                    <a:lstStyle/>
                    <a:p>
                      <a:r>
                        <a:rPr lang="en-US" sz="1400" cap="none" spc="0">
                          <a:solidFill>
                            <a:srgbClr val="000000"/>
                          </a:solidFill>
                          <a:effectLst/>
                        </a:rPr>
                        <a:t>Boys &amp; Girls Tennis</a:t>
                      </a:r>
                      <a:endParaRPr lang="en-US" sz="1400" cap="none" spc="0">
                        <a:solidFill>
                          <a:srgbClr val="000000"/>
                        </a:solidFill>
                      </a:endParaRPr>
                    </a:p>
                  </a:txBody>
                  <a:tcPr marL="3669" marR="3669" marT="1835" marB="5055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400" cap="none" spc="0">
                        <a:solidFill>
                          <a:schemeClr val="tx1"/>
                        </a:solidFill>
                      </a:endParaRPr>
                    </a:p>
                  </a:txBody>
                  <a:tcPr marL="3669" marR="3669" marT="1835" marB="5055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cap="none" spc="0">
                          <a:solidFill>
                            <a:srgbClr val="000000"/>
                          </a:solidFill>
                          <a:effectLst/>
                        </a:rPr>
                        <a:t>Girls Tennis</a:t>
                      </a:r>
                      <a:endParaRPr lang="en-US" sz="1400" cap="none" spc="0">
                        <a:solidFill>
                          <a:srgbClr val="000000"/>
                        </a:solidFill>
                      </a:endParaRPr>
                    </a:p>
                  </a:txBody>
                  <a:tcPr marL="3669" marR="3669" marT="1835" marB="5055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1989002"/>
                  </a:ext>
                </a:extLst>
              </a:tr>
              <a:tr h="207439">
                <a:tc>
                  <a:txBody>
                    <a:bodyPr/>
                    <a:lstStyle/>
                    <a:p>
                      <a:r>
                        <a:rPr lang="en-US" sz="1400" cap="none" spc="0">
                          <a:solidFill>
                            <a:srgbClr val="000000"/>
                          </a:solidFill>
                          <a:effectLst/>
                        </a:rPr>
                        <a:t>Girls Volleyball</a:t>
                      </a:r>
                      <a:endParaRPr lang="en-US" sz="1400" cap="none" spc="0">
                        <a:solidFill>
                          <a:srgbClr val="000000"/>
                        </a:solidFill>
                      </a:endParaRPr>
                    </a:p>
                  </a:txBody>
                  <a:tcPr marL="3669" marR="3669" marT="1835" marB="5055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400" cap="none" spc="0">
                        <a:solidFill>
                          <a:schemeClr val="tx1"/>
                        </a:solidFill>
                      </a:endParaRPr>
                    </a:p>
                  </a:txBody>
                  <a:tcPr marL="3669" marR="3669" marT="1835" marB="5055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cap="none" spc="0">
                          <a:solidFill>
                            <a:srgbClr val="000000"/>
                          </a:solidFill>
                          <a:effectLst/>
                        </a:rPr>
                        <a:t>Girls JV Volleyball</a:t>
                      </a:r>
                      <a:endParaRPr lang="en-US" sz="1400" cap="none" spc="0">
                        <a:solidFill>
                          <a:srgbClr val="000000"/>
                        </a:solidFill>
                      </a:endParaRPr>
                    </a:p>
                  </a:txBody>
                  <a:tcPr marL="3669" marR="3669" marT="1835" marB="5055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5374812"/>
                  </a:ext>
                </a:extLst>
              </a:tr>
              <a:tr h="207439">
                <a:tc>
                  <a:txBody>
                    <a:bodyPr/>
                    <a:lstStyle/>
                    <a:p>
                      <a:r>
                        <a:rPr lang="en-US" sz="1400" cap="none" spc="0" dirty="0">
                          <a:solidFill>
                            <a:srgbClr val="000000"/>
                          </a:solidFill>
                          <a:effectLst/>
                        </a:rPr>
                        <a:t>Cheerleading</a:t>
                      </a:r>
                      <a:endParaRPr lang="en-US" sz="1400" cap="none" spc="0" dirty="0">
                        <a:solidFill>
                          <a:srgbClr val="000000"/>
                        </a:solidFill>
                      </a:endParaRPr>
                    </a:p>
                  </a:txBody>
                  <a:tcPr marL="3669" marR="3669" marT="1835" marB="5055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400" cap="none" spc="0">
                        <a:solidFill>
                          <a:schemeClr val="tx1"/>
                        </a:solidFill>
                      </a:endParaRPr>
                    </a:p>
                  </a:txBody>
                  <a:tcPr marL="3669" marR="3669" marT="1835" marB="5055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cap="none" spc="0">
                          <a:solidFill>
                            <a:srgbClr val="000000"/>
                          </a:solidFill>
                          <a:effectLst/>
                        </a:rPr>
                        <a:t>Cheerleading</a:t>
                      </a:r>
                      <a:endParaRPr lang="en-US" sz="1400" cap="none" spc="0">
                        <a:solidFill>
                          <a:srgbClr val="000000"/>
                        </a:solidFill>
                      </a:endParaRPr>
                    </a:p>
                  </a:txBody>
                  <a:tcPr marL="3669" marR="3669" marT="1835" marB="5055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4966478"/>
                  </a:ext>
                </a:extLst>
              </a:tr>
              <a:tr h="342262">
                <a:tc>
                  <a:txBody>
                    <a:bodyPr/>
                    <a:lstStyle/>
                    <a:p>
                      <a:r>
                        <a:rPr lang="en-US" sz="1400" cap="none" spc="0">
                          <a:solidFill>
                            <a:srgbClr val="000000"/>
                          </a:solidFill>
                          <a:effectLst/>
                        </a:rPr>
                        <a:t>Boys Soccer</a:t>
                      </a:r>
                      <a:endParaRPr lang="en-US" sz="1400" cap="none" spc="0">
                        <a:solidFill>
                          <a:srgbClr val="000000"/>
                        </a:solidFill>
                      </a:endParaRPr>
                    </a:p>
                  </a:txBody>
                  <a:tcPr marL="3669" marR="3669" marT="1835" marB="5055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br>
                        <a:rPr lang="en-US" sz="1400" cap="none" spc="0">
                          <a:solidFill>
                            <a:schemeClr val="tx1"/>
                          </a:solidFill>
                        </a:rPr>
                      </a:br>
                      <a:endParaRPr lang="en-US" sz="1400" cap="none" spc="0">
                        <a:solidFill>
                          <a:schemeClr val="tx1"/>
                        </a:solidFill>
                      </a:endParaRPr>
                    </a:p>
                  </a:txBody>
                  <a:tcPr marL="3669" marR="3669" marT="1835" marB="5055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cap="none" spc="0">
                          <a:solidFill>
                            <a:srgbClr val="000000"/>
                          </a:solidFill>
                          <a:effectLst/>
                        </a:rPr>
                        <a:t>Girls Golf</a:t>
                      </a:r>
                      <a:endParaRPr lang="en-US" sz="1400" cap="none" spc="0">
                        <a:solidFill>
                          <a:srgbClr val="000000"/>
                        </a:solidFill>
                      </a:endParaRPr>
                    </a:p>
                  </a:txBody>
                  <a:tcPr marL="3669" marR="3669" marT="1835" marB="5055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2754046"/>
                  </a:ext>
                </a:extLst>
              </a:tr>
              <a:tr h="342262">
                <a:tc>
                  <a:txBody>
                    <a:bodyPr/>
                    <a:lstStyle/>
                    <a:p>
                      <a:r>
                        <a:rPr lang="en-US" sz="1400" cap="none" spc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4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3669" marR="3669" marT="1835" marB="5055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400" cap="none" spc="0">
                        <a:solidFill>
                          <a:schemeClr val="tx1"/>
                        </a:solidFill>
                      </a:endParaRPr>
                    </a:p>
                  </a:txBody>
                  <a:tcPr marL="3669" marR="3669" marT="1835" marB="5055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cap="none" spc="0">
                          <a:solidFill>
                            <a:srgbClr val="000000"/>
                          </a:solidFill>
                          <a:effectLst/>
                        </a:rPr>
                        <a:t>Boys Soccer</a:t>
                      </a:r>
                      <a:br>
                        <a:rPr lang="en-US" sz="1400" cap="none" spc="0">
                          <a:solidFill>
                            <a:srgbClr val="000000"/>
                          </a:solidFill>
                          <a:effectLst/>
                        </a:rPr>
                      </a:br>
                      <a:endParaRPr lang="en-US" sz="1400" cap="none" spc="0">
                        <a:solidFill>
                          <a:srgbClr val="000000"/>
                        </a:solidFill>
                      </a:endParaRPr>
                    </a:p>
                  </a:txBody>
                  <a:tcPr marL="3669" marR="3669" marT="1835" marB="5055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5937900"/>
                  </a:ext>
                </a:extLst>
              </a:tr>
              <a:tr h="207439">
                <a:tc>
                  <a:txBody>
                    <a:bodyPr/>
                    <a:lstStyle/>
                    <a:p>
                      <a:r>
                        <a:rPr lang="en-US" sz="140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400" cap="none" spc="0">
                        <a:solidFill>
                          <a:schemeClr val="tx1"/>
                        </a:solidFill>
                      </a:endParaRPr>
                    </a:p>
                  </a:txBody>
                  <a:tcPr marL="3669" marR="3669" marT="1835" marB="5055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400" cap="none" spc="0">
                        <a:solidFill>
                          <a:schemeClr val="tx1"/>
                        </a:solidFill>
                      </a:endParaRPr>
                    </a:p>
                  </a:txBody>
                  <a:tcPr marL="3669" marR="3669" marT="1835" marB="5055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400" cap="none" spc="0">
                        <a:solidFill>
                          <a:schemeClr val="tx1"/>
                        </a:solidFill>
                      </a:endParaRPr>
                    </a:p>
                  </a:txBody>
                  <a:tcPr marL="3669" marR="3669" marT="1835" marB="5055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303513"/>
                  </a:ext>
                </a:extLst>
              </a:tr>
              <a:tr h="207439">
                <a:tc>
                  <a:txBody>
                    <a:bodyPr/>
                    <a:lstStyle/>
                    <a:p>
                      <a:r>
                        <a:rPr lang="en-US" sz="1400" b="1" cap="none" spc="0">
                          <a:solidFill>
                            <a:srgbClr val="000000"/>
                          </a:solidFill>
                          <a:effectLst/>
                        </a:rPr>
                        <a:t>Winter Sports - Middle School</a:t>
                      </a:r>
                      <a:endParaRPr lang="en-US" sz="1400" cap="none" spc="0">
                        <a:solidFill>
                          <a:srgbClr val="000000"/>
                        </a:solidFill>
                      </a:endParaRPr>
                    </a:p>
                  </a:txBody>
                  <a:tcPr marL="3669" marR="3669" marT="1835" marB="5055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400" cap="none" spc="0">
                        <a:solidFill>
                          <a:schemeClr val="tx1"/>
                        </a:solidFill>
                      </a:endParaRPr>
                    </a:p>
                  </a:txBody>
                  <a:tcPr marL="3669" marR="3669" marT="1835" marB="5055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cap="none" spc="0">
                          <a:solidFill>
                            <a:srgbClr val="000000"/>
                          </a:solidFill>
                          <a:effectLst/>
                        </a:rPr>
                        <a:t>Winter Sports - High School</a:t>
                      </a:r>
                      <a:endParaRPr lang="en-US" sz="1400" cap="none" spc="0">
                        <a:solidFill>
                          <a:srgbClr val="000000"/>
                        </a:solidFill>
                      </a:endParaRPr>
                    </a:p>
                  </a:txBody>
                  <a:tcPr marL="3669" marR="3669" marT="1835" marB="5055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2441375"/>
                  </a:ext>
                </a:extLst>
              </a:tr>
              <a:tr h="207439">
                <a:tc>
                  <a:txBody>
                    <a:bodyPr/>
                    <a:lstStyle/>
                    <a:p>
                      <a:r>
                        <a:rPr lang="en-US" sz="1400" cap="none" spc="0">
                          <a:solidFill>
                            <a:srgbClr val="000000"/>
                          </a:solidFill>
                          <a:effectLst/>
                        </a:rPr>
                        <a:t>Boys &amp; Girls Basketball</a:t>
                      </a:r>
                      <a:endParaRPr lang="en-US" sz="1400" cap="none" spc="0">
                        <a:solidFill>
                          <a:srgbClr val="000000"/>
                        </a:solidFill>
                      </a:endParaRPr>
                    </a:p>
                  </a:txBody>
                  <a:tcPr marL="3669" marR="3669" marT="1835" marB="5055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400" cap="none" spc="0">
                        <a:solidFill>
                          <a:schemeClr val="tx1"/>
                        </a:solidFill>
                      </a:endParaRPr>
                    </a:p>
                  </a:txBody>
                  <a:tcPr marL="3669" marR="3669" marT="1835" marB="5055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cap="none" spc="0">
                          <a:solidFill>
                            <a:srgbClr val="000000"/>
                          </a:solidFill>
                          <a:effectLst/>
                        </a:rPr>
                        <a:t>Boys &amp; Girls JV Basketball</a:t>
                      </a:r>
                      <a:endParaRPr lang="en-US" sz="1400" cap="none" spc="0">
                        <a:solidFill>
                          <a:srgbClr val="000000"/>
                        </a:solidFill>
                      </a:endParaRPr>
                    </a:p>
                  </a:txBody>
                  <a:tcPr marL="3669" marR="3669" marT="1835" marB="5055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8352988"/>
                  </a:ext>
                </a:extLst>
              </a:tr>
              <a:tr h="207439">
                <a:tc>
                  <a:txBody>
                    <a:bodyPr/>
                    <a:lstStyle/>
                    <a:p>
                      <a:r>
                        <a:rPr lang="en-US" sz="1400" cap="none" spc="0">
                          <a:solidFill>
                            <a:srgbClr val="000000"/>
                          </a:solidFill>
                          <a:effectLst/>
                        </a:rPr>
                        <a:t>Cheerleading</a:t>
                      </a:r>
                      <a:endParaRPr lang="en-US" sz="1400" cap="none" spc="0">
                        <a:solidFill>
                          <a:srgbClr val="000000"/>
                        </a:solidFill>
                      </a:endParaRPr>
                    </a:p>
                  </a:txBody>
                  <a:tcPr marL="3669" marR="3669" marT="1835" marB="5055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400" cap="none" spc="0">
                        <a:solidFill>
                          <a:schemeClr val="tx1"/>
                        </a:solidFill>
                      </a:endParaRPr>
                    </a:p>
                  </a:txBody>
                  <a:tcPr marL="3669" marR="3669" marT="1835" marB="5055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cap="none" spc="0">
                          <a:solidFill>
                            <a:srgbClr val="000000"/>
                          </a:solidFill>
                          <a:effectLst/>
                        </a:rPr>
                        <a:t>Boys &amp; Girls Varsity Basketball</a:t>
                      </a:r>
                      <a:endParaRPr lang="en-US" sz="1400" cap="none" spc="0">
                        <a:solidFill>
                          <a:srgbClr val="000000"/>
                        </a:solidFill>
                      </a:endParaRPr>
                    </a:p>
                  </a:txBody>
                  <a:tcPr marL="3669" marR="3669" marT="1835" marB="5055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9367361"/>
                  </a:ext>
                </a:extLst>
              </a:tr>
              <a:tr h="207439">
                <a:tc>
                  <a:txBody>
                    <a:bodyPr/>
                    <a:lstStyle/>
                    <a:p>
                      <a:r>
                        <a:rPr lang="en-US" sz="140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400" cap="none" spc="0">
                        <a:solidFill>
                          <a:schemeClr val="tx1"/>
                        </a:solidFill>
                      </a:endParaRPr>
                    </a:p>
                  </a:txBody>
                  <a:tcPr marL="3669" marR="3669" marT="1835" marB="5055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400" cap="none" spc="0">
                        <a:solidFill>
                          <a:schemeClr val="tx1"/>
                        </a:solidFill>
                      </a:endParaRPr>
                    </a:p>
                  </a:txBody>
                  <a:tcPr marL="3669" marR="3669" marT="1835" marB="5055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cap="none" spc="0">
                          <a:solidFill>
                            <a:srgbClr val="000000"/>
                          </a:solidFill>
                          <a:effectLst/>
                        </a:rPr>
                        <a:t>Swimming</a:t>
                      </a:r>
                      <a:endParaRPr lang="en-US" sz="1400" cap="none" spc="0">
                        <a:solidFill>
                          <a:srgbClr val="000000"/>
                        </a:solidFill>
                      </a:endParaRPr>
                    </a:p>
                  </a:txBody>
                  <a:tcPr marL="3669" marR="3669" marT="1835" marB="5055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1537031"/>
                  </a:ext>
                </a:extLst>
              </a:tr>
              <a:tr h="240586">
                <a:tc>
                  <a:txBody>
                    <a:bodyPr/>
                    <a:lstStyle/>
                    <a:p>
                      <a:r>
                        <a:rPr lang="en-US" sz="140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400" cap="none" spc="0">
                        <a:solidFill>
                          <a:schemeClr val="tx1"/>
                        </a:solidFill>
                      </a:endParaRPr>
                    </a:p>
                  </a:txBody>
                  <a:tcPr marL="3669" marR="3669" marT="1835" marB="5055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400" cap="none" spc="0">
                        <a:solidFill>
                          <a:schemeClr val="tx1"/>
                        </a:solidFill>
                      </a:endParaRPr>
                    </a:p>
                  </a:txBody>
                  <a:tcPr marL="3669" marR="3669" marT="1835" marB="5055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cap="none" spc="0">
                          <a:solidFill>
                            <a:srgbClr val="000000"/>
                          </a:solidFill>
                          <a:effectLst/>
                        </a:rPr>
                        <a:t>Track</a:t>
                      </a:r>
                      <a:endParaRPr lang="en-US" sz="1400" cap="none" spc="0">
                        <a:solidFill>
                          <a:srgbClr val="000000"/>
                        </a:solidFill>
                      </a:endParaRPr>
                    </a:p>
                  </a:txBody>
                  <a:tcPr marL="3669" marR="3669" marT="1835" marB="5055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2836588"/>
                  </a:ext>
                </a:extLst>
              </a:tr>
              <a:tr h="207439">
                <a:tc>
                  <a:txBody>
                    <a:bodyPr/>
                    <a:lstStyle/>
                    <a:p>
                      <a:r>
                        <a:rPr lang="en-US" sz="140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400" cap="none" spc="0">
                        <a:solidFill>
                          <a:schemeClr val="tx1"/>
                        </a:solidFill>
                      </a:endParaRPr>
                    </a:p>
                  </a:txBody>
                  <a:tcPr marL="3669" marR="3669" marT="1835" marB="5055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400" cap="none" spc="0">
                        <a:solidFill>
                          <a:schemeClr val="tx1"/>
                        </a:solidFill>
                      </a:endParaRPr>
                    </a:p>
                  </a:txBody>
                  <a:tcPr marL="3669" marR="3669" marT="1835" marB="5055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cap="none" spc="0" dirty="0">
                          <a:solidFill>
                            <a:srgbClr val="000000"/>
                          </a:solidFill>
                          <a:effectLst/>
                        </a:rPr>
                        <a:t>Cheerleading</a:t>
                      </a:r>
                      <a:endParaRPr lang="en-US" sz="1400" cap="none" spc="0" dirty="0">
                        <a:solidFill>
                          <a:srgbClr val="000000"/>
                        </a:solidFill>
                      </a:endParaRPr>
                    </a:p>
                  </a:txBody>
                  <a:tcPr marL="3669" marR="3669" marT="1835" marB="5055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8080119"/>
                  </a:ext>
                </a:extLst>
              </a:tr>
              <a:tr h="342262">
                <a:tc>
                  <a:txBody>
                    <a:bodyPr/>
                    <a:lstStyle/>
                    <a:p>
                      <a:br>
                        <a:rPr lang="en-US" sz="1400" cap="none" spc="0">
                          <a:solidFill>
                            <a:schemeClr val="tx1"/>
                          </a:solidFill>
                        </a:rPr>
                      </a:br>
                      <a:endParaRPr lang="en-US" sz="1400" cap="none" spc="0">
                        <a:solidFill>
                          <a:schemeClr val="tx1"/>
                        </a:solidFill>
                      </a:endParaRPr>
                    </a:p>
                  </a:txBody>
                  <a:tcPr marL="3669" marR="3669" marT="1835" marB="5055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br>
                        <a:rPr lang="en-US" sz="1400" cap="none" spc="0">
                          <a:solidFill>
                            <a:schemeClr val="tx1"/>
                          </a:solidFill>
                        </a:rPr>
                      </a:br>
                      <a:endParaRPr lang="en-US" sz="1400" cap="none" spc="0">
                        <a:solidFill>
                          <a:schemeClr val="tx1"/>
                        </a:solidFill>
                      </a:endParaRPr>
                    </a:p>
                  </a:txBody>
                  <a:tcPr marL="3669" marR="3669" marT="1835" marB="5055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br>
                        <a:rPr lang="en-US" sz="1400" cap="none" spc="0">
                          <a:solidFill>
                            <a:schemeClr val="tx1"/>
                          </a:solidFill>
                        </a:rPr>
                      </a:br>
                      <a:endParaRPr lang="en-US" sz="1400" cap="none" spc="0">
                        <a:solidFill>
                          <a:schemeClr val="tx1"/>
                        </a:solidFill>
                      </a:endParaRPr>
                    </a:p>
                  </a:txBody>
                  <a:tcPr marL="3669" marR="3669" marT="1835" marB="5055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7680150"/>
                  </a:ext>
                </a:extLst>
              </a:tr>
              <a:tr h="207439">
                <a:tc>
                  <a:txBody>
                    <a:bodyPr/>
                    <a:lstStyle/>
                    <a:p>
                      <a:r>
                        <a:rPr lang="en-US" sz="1400" b="1" cap="none" spc="0">
                          <a:solidFill>
                            <a:srgbClr val="000000"/>
                          </a:solidFill>
                          <a:effectLst/>
                        </a:rPr>
                        <a:t>Spring Sports - Middle School</a:t>
                      </a:r>
                      <a:endParaRPr lang="en-US" sz="1400" cap="none" spc="0">
                        <a:solidFill>
                          <a:srgbClr val="000000"/>
                        </a:solidFill>
                      </a:endParaRPr>
                    </a:p>
                  </a:txBody>
                  <a:tcPr marL="3669" marR="3669" marT="1835" marB="5055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400" cap="none" spc="0">
                        <a:solidFill>
                          <a:schemeClr val="tx1"/>
                        </a:solidFill>
                      </a:endParaRPr>
                    </a:p>
                  </a:txBody>
                  <a:tcPr marL="3669" marR="3669" marT="1835" marB="5055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cap="none" spc="0">
                          <a:solidFill>
                            <a:srgbClr val="000000"/>
                          </a:solidFill>
                          <a:effectLst/>
                        </a:rPr>
                        <a:t>Spring Sports - High School</a:t>
                      </a:r>
                      <a:endParaRPr lang="en-US" sz="1400" cap="none" spc="0">
                        <a:solidFill>
                          <a:srgbClr val="000000"/>
                        </a:solidFill>
                      </a:endParaRPr>
                    </a:p>
                  </a:txBody>
                  <a:tcPr marL="3669" marR="3669" marT="1835" marB="5055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5185524"/>
                  </a:ext>
                </a:extLst>
              </a:tr>
              <a:tr h="207439">
                <a:tc>
                  <a:txBody>
                    <a:bodyPr/>
                    <a:lstStyle/>
                    <a:p>
                      <a:r>
                        <a:rPr lang="en-US" sz="1400" cap="none" spc="0">
                          <a:solidFill>
                            <a:srgbClr val="000000"/>
                          </a:solidFill>
                          <a:effectLst/>
                        </a:rPr>
                        <a:t>Girls Softball</a:t>
                      </a:r>
                      <a:endParaRPr lang="en-US" sz="1400" cap="none" spc="0">
                        <a:solidFill>
                          <a:srgbClr val="000000"/>
                        </a:solidFill>
                      </a:endParaRPr>
                    </a:p>
                  </a:txBody>
                  <a:tcPr marL="3669" marR="3669" marT="1835" marB="5055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400" cap="none" spc="0">
                        <a:solidFill>
                          <a:schemeClr val="tx1"/>
                        </a:solidFill>
                      </a:endParaRPr>
                    </a:p>
                  </a:txBody>
                  <a:tcPr marL="3669" marR="3669" marT="1835" marB="5055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cap="none" spc="0">
                          <a:solidFill>
                            <a:srgbClr val="000000"/>
                          </a:solidFill>
                          <a:effectLst/>
                        </a:rPr>
                        <a:t>Girls Softball</a:t>
                      </a:r>
                      <a:endParaRPr lang="en-US" sz="1400" cap="none" spc="0">
                        <a:solidFill>
                          <a:srgbClr val="000000"/>
                        </a:solidFill>
                      </a:endParaRPr>
                    </a:p>
                  </a:txBody>
                  <a:tcPr marL="3669" marR="3669" marT="1835" marB="5055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9313164"/>
                  </a:ext>
                </a:extLst>
              </a:tr>
              <a:tr h="207439">
                <a:tc>
                  <a:txBody>
                    <a:bodyPr/>
                    <a:lstStyle/>
                    <a:p>
                      <a:r>
                        <a:rPr lang="en-US" sz="1400" cap="none" spc="0">
                          <a:solidFill>
                            <a:srgbClr val="000000"/>
                          </a:solidFill>
                          <a:effectLst/>
                        </a:rPr>
                        <a:t>Boys Baseball</a:t>
                      </a:r>
                      <a:endParaRPr lang="en-US" sz="1400" cap="none" spc="0">
                        <a:solidFill>
                          <a:srgbClr val="000000"/>
                        </a:solidFill>
                      </a:endParaRPr>
                    </a:p>
                  </a:txBody>
                  <a:tcPr marL="3669" marR="3669" marT="1835" marB="5055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400" cap="none" spc="0">
                        <a:solidFill>
                          <a:schemeClr val="tx1"/>
                        </a:solidFill>
                      </a:endParaRPr>
                    </a:p>
                  </a:txBody>
                  <a:tcPr marL="3669" marR="3669" marT="1835" marB="5055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cap="none" spc="0">
                          <a:solidFill>
                            <a:srgbClr val="000000"/>
                          </a:solidFill>
                          <a:effectLst/>
                        </a:rPr>
                        <a:t>Boys Baseball</a:t>
                      </a:r>
                      <a:endParaRPr lang="en-US" sz="1400" cap="none" spc="0">
                        <a:solidFill>
                          <a:srgbClr val="000000"/>
                        </a:solidFill>
                      </a:endParaRPr>
                    </a:p>
                  </a:txBody>
                  <a:tcPr marL="3669" marR="3669" marT="1835" marB="5055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3056557"/>
                  </a:ext>
                </a:extLst>
              </a:tr>
              <a:tr h="207439">
                <a:tc>
                  <a:txBody>
                    <a:bodyPr/>
                    <a:lstStyle/>
                    <a:p>
                      <a:r>
                        <a:rPr lang="en-US" sz="1400" cap="none" spc="0">
                          <a:solidFill>
                            <a:srgbClr val="000000"/>
                          </a:solidFill>
                          <a:effectLst/>
                        </a:rPr>
                        <a:t>Boys &amp; Girls Tennis</a:t>
                      </a:r>
                      <a:endParaRPr lang="en-US" sz="1400" cap="none" spc="0">
                        <a:solidFill>
                          <a:srgbClr val="000000"/>
                        </a:solidFill>
                      </a:endParaRPr>
                    </a:p>
                  </a:txBody>
                  <a:tcPr marL="3669" marR="3669" marT="1835" marB="5055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400" cap="none" spc="0">
                        <a:solidFill>
                          <a:schemeClr val="tx1"/>
                        </a:solidFill>
                      </a:endParaRPr>
                    </a:p>
                  </a:txBody>
                  <a:tcPr marL="3669" marR="3669" marT="1835" marB="5055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cap="none" spc="0">
                          <a:solidFill>
                            <a:srgbClr val="000000"/>
                          </a:solidFill>
                          <a:effectLst/>
                        </a:rPr>
                        <a:t>Boys Tennis</a:t>
                      </a:r>
                      <a:endParaRPr lang="en-US" sz="1400" cap="none" spc="0">
                        <a:solidFill>
                          <a:srgbClr val="000000"/>
                        </a:solidFill>
                      </a:endParaRPr>
                    </a:p>
                  </a:txBody>
                  <a:tcPr marL="3669" marR="3669" marT="1835" marB="5055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7773695"/>
                  </a:ext>
                </a:extLst>
              </a:tr>
              <a:tr h="207439">
                <a:tc>
                  <a:txBody>
                    <a:bodyPr/>
                    <a:lstStyle/>
                    <a:p>
                      <a:r>
                        <a:rPr lang="en-US" sz="1400" cap="none" spc="0">
                          <a:solidFill>
                            <a:srgbClr val="000000"/>
                          </a:solidFill>
                          <a:effectLst/>
                        </a:rPr>
                        <a:t>Boys &amp; Girls Golf</a:t>
                      </a:r>
                      <a:endParaRPr lang="en-US" sz="1400" cap="none" spc="0">
                        <a:solidFill>
                          <a:srgbClr val="000000"/>
                        </a:solidFill>
                      </a:endParaRPr>
                    </a:p>
                  </a:txBody>
                  <a:tcPr marL="3669" marR="3669" marT="1835" marB="5055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400" cap="none" spc="0">
                        <a:solidFill>
                          <a:schemeClr val="tx1"/>
                        </a:solidFill>
                      </a:endParaRPr>
                    </a:p>
                  </a:txBody>
                  <a:tcPr marL="3669" marR="3669" marT="1835" marB="5055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cap="none" spc="0">
                          <a:solidFill>
                            <a:srgbClr val="000000"/>
                          </a:solidFill>
                          <a:effectLst/>
                        </a:rPr>
                        <a:t>Boys Golf</a:t>
                      </a:r>
                      <a:endParaRPr lang="en-US" sz="1400" cap="none" spc="0">
                        <a:solidFill>
                          <a:srgbClr val="000000"/>
                        </a:solidFill>
                      </a:endParaRPr>
                    </a:p>
                  </a:txBody>
                  <a:tcPr marL="3669" marR="3669" marT="1835" marB="5055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8871925"/>
                  </a:ext>
                </a:extLst>
              </a:tr>
              <a:tr h="342262">
                <a:tc>
                  <a:txBody>
                    <a:bodyPr/>
                    <a:lstStyle/>
                    <a:p>
                      <a:r>
                        <a:rPr lang="en-US" sz="1400" cap="none" spc="0">
                          <a:solidFill>
                            <a:srgbClr val="000000"/>
                          </a:solidFill>
                          <a:effectLst/>
                        </a:rPr>
                        <a:t>Girls Soccer</a:t>
                      </a:r>
                      <a:endParaRPr lang="en-US" sz="1400" cap="none" spc="0">
                        <a:solidFill>
                          <a:srgbClr val="000000"/>
                        </a:solidFill>
                      </a:endParaRPr>
                    </a:p>
                  </a:txBody>
                  <a:tcPr marL="3669" marR="3669" marT="1835" marB="5055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br>
                        <a:rPr lang="en-US" sz="1400" cap="none" spc="0">
                          <a:solidFill>
                            <a:schemeClr val="tx1"/>
                          </a:solidFill>
                        </a:rPr>
                      </a:br>
                      <a:endParaRPr lang="en-US" sz="1400" cap="none" spc="0">
                        <a:solidFill>
                          <a:schemeClr val="tx1"/>
                        </a:solidFill>
                      </a:endParaRPr>
                    </a:p>
                  </a:txBody>
                  <a:tcPr marL="3669" marR="3669" marT="1835" marB="5055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cap="none" spc="0">
                          <a:solidFill>
                            <a:srgbClr val="000000"/>
                          </a:solidFill>
                          <a:effectLst/>
                        </a:rPr>
                        <a:t>Girls Soccer</a:t>
                      </a:r>
                      <a:endParaRPr lang="en-US" sz="1400" cap="none" spc="0">
                        <a:solidFill>
                          <a:srgbClr val="000000"/>
                        </a:solidFill>
                      </a:endParaRPr>
                    </a:p>
                  </a:txBody>
                  <a:tcPr marL="3669" marR="3669" marT="1835" marB="5055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9503412"/>
                  </a:ext>
                </a:extLst>
              </a:tr>
              <a:tr h="207439">
                <a:tc>
                  <a:txBody>
                    <a:bodyPr/>
                    <a:lstStyle/>
                    <a:p>
                      <a:r>
                        <a:rPr lang="en-US" sz="1400" cap="none" spc="0">
                          <a:solidFill>
                            <a:schemeClr val="tx1"/>
                          </a:solidFill>
                        </a:rPr>
                        <a:t> </a:t>
                      </a:r>
                    </a:p>
                  </a:txBody>
                  <a:tcPr marL="3669" marR="3669" marT="1835" marB="5055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cap="none" spc="0">
                          <a:solidFill>
                            <a:schemeClr val="tx1"/>
                          </a:solidFill>
                        </a:rPr>
                        <a:t> </a:t>
                      </a:r>
                    </a:p>
                  </a:txBody>
                  <a:tcPr marL="3669" marR="3669" marT="1835" marB="5055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cap="none" spc="0" dirty="0">
                          <a:solidFill>
                            <a:srgbClr val="000000"/>
                          </a:solidFill>
                        </a:rPr>
                        <a:t>Boys &amp; Girls Track </a:t>
                      </a:r>
                    </a:p>
                  </a:txBody>
                  <a:tcPr marL="3669" marR="3669" marT="1835" marB="5055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40749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38401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next to a net on a court with a racket&#10;&#10;Description automatically generated">
            <a:extLst>
              <a:ext uri="{FF2B5EF4-FFF2-40B4-BE49-F238E27FC236}">
                <a16:creationId xmlns:a16="http://schemas.microsoft.com/office/drawing/2014/main" id="{65828608-F06C-4F1F-8DFE-F431EBF956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106160" cy="4579620"/>
          </a:xfrm>
          <a:prstGeom prst="rect">
            <a:avLst/>
          </a:prstGeo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E4D7D601-4468-48F9-8BA4-89E330123A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423531" y="2345687"/>
            <a:ext cx="6768469" cy="4512313"/>
          </a:xfrm>
        </p:spPr>
      </p:pic>
    </p:spTree>
    <p:extLst>
      <p:ext uri="{BB962C8B-B14F-4D97-AF65-F5344CB8AC3E}">
        <p14:creationId xmlns:p14="http://schemas.microsoft.com/office/powerpoint/2010/main" val="10868935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1FEA1-1CBC-4F19-841F-EC9BBBC40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07FB61-BBF6-4E46-8A7B-DE24B8DC20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Image preview">
            <a:extLst>
              <a:ext uri="{FF2B5EF4-FFF2-40B4-BE49-F238E27FC236}">
                <a16:creationId xmlns:a16="http://schemas.microsoft.com/office/drawing/2014/main" id="{B68A06AD-6CEE-4A84-BE82-558D922BD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59656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D6A37-AA04-40B1-B0DB-33B1D43D0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D1C027-51AF-41F4-8C6F-BA83075DA1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AutoShape 2" descr="Image preview">
            <a:extLst>
              <a:ext uri="{FF2B5EF4-FFF2-40B4-BE49-F238E27FC236}">
                <a16:creationId xmlns:a16="http://schemas.microsoft.com/office/drawing/2014/main" id="{5743C64D-A37C-44FB-BF7B-DB2D7A243D7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3076" name="Picture 4" descr="Image preview">
            <a:extLst>
              <a:ext uri="{FF2B5EF4-FFF2-40B4-BE49-F238E27FC236}">
                <a16:creationId xmlns:a16="http://schemas.microsoft.com/office/drawing/2014/main" id="{B015EB41-BE1C-415E-A3B5-5F99ED040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5FC992B2-B502-4F73-829F-F9C570B52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74"/>
            <a:ext cx="5133339" cy="684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84232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338B8-8E84-4715-8F39-1CB0BF01E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735" y="180392"/>
            <a:ext cx="10131425" cy="1456267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FAQ’s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20E909-2385-44E7-A20B-9DBA2E65BC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735" y="1691951"/>
            <a:ext cx="10773747" cy="4556449"/>
          </a:xfrm>
        </p:spPr>
        <p:txBody>
          <a:bodyPr>
            <a:normAutofit fontScale="77500" lnSpcReduction="20000"/>
          </a:bodyPr>
          <a:lstStyle/>
          <a:p>
            <a:r>
              <a:rPr lang="en-US" sz="3300" dirty="0"/>
              <a:t>Parent participation is encouraged and essential for our  school to be successful.</a:t>
            </a:r>
          </a:p>
          <a:p>
            <a:pPr lvl="1"/>
            <a:r>
              <a:rPr lang="en-US" sz="3300" dirty="0"/>
              <a:t>PTT, Parents and Teachers Together</a:t>
            </a:r>
          </a:p>
          <a:p>
            <a:r>
              <a:rPr lang="en-US" sz="3300" dirty="0"/>
              <a:t>Four buses run in the morning and afternoons in a park and ride format</a:t>
            </a:r>
          </a:p>
          <a:p>
            <a:pPr lvl="1"/>
            <a:r>
              <a:rPr lang="en-US" sz="3300" dirty="0"/>
              <a:t>Two locations in Graham, one location in Burlington and Mebane.</a:t>
            </a:r>
          </a:p>
          <a:p>
            <a:r>
              <a:rPr lang="en-US" sz="3300" dirty="0"/>
              <a:t>Before and Afterschool Care is offered on-site.</a:t>
            </a:r>
          </a:p>
          <a:p>
            <a:pPr lvl="1"/>
            <a:r>
              <a:rPr lang="en-US" sz="3300" dirty="0"/>
              <a:t>Hours: 6:30 to7:30 AM and 2:30 to 6:30 PM</a:t>
            </a:r>
          </a:p>
          <a:p>
            <a:r>
              <a:rPr lang="en-US" sz="3300" dirty="0"/>
              <a:t>Lunch is catered by Danny’s Café for students who elect to purchase lunch.</a:t>
            </a:r>
          </a:p>
          <a:p>
            <a:r>
              <a:rPr lang="en-US" sz="3300" dirty="0"/>
              <a:t>Students in grades 8-12 receive a school issued Lenovo laptop.</a:t>
            </a:r>
          </a:p>
          <a:p>
            <a:endParaRPr lang="en-US" sz="28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022DB5-539D-4E72-B594-34FF5E2ED0A4}"/>
              </a:ext>
            </a:extLst>
          </p:cNvPr>
          <p:cNvSpPr txBox="1"/>
          <p:nvPr/>
        </p:nvSpPr>
        <p:spPr>
          <a:xfrm>
            <a:off x="989045" y="6127102"/>
            <a:ext cx="4509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hlinkClick r:id="rId2"/>
              </a:rPr>
              <a:t>2020-2021 Academic Calendar Link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5435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8A3E2-9E44-4432-964B-6E6075F77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785" y="55983"/>
            <a:ext cx="10131425" cy="1456267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Lottery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F4E7CD-8842-4EA8-AAF8-AF6C6332B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704" y="1418253"/>
            <a:ext cx="10363200" cy="5169159"/>
          </a:xfrm>
        </p:spPr>
        <p:txBody>
          <a:bodyPr>
            <a:normAutofit/>
          </a:bodyPr>
          <a:lstStyle/>
          <a:p>
            <a:r>
              <a:rPr lang="en-US" sz="2400" u="sng" dirty="0"/>
              <a:t>All</a:t>
            </a:r>
            <a:r>
              <a:rPr lang="en-US" sz="2400" dirty="0"/>
              <a:t> students interested in enrolling at RMA must apply through the Lottery .</a:t>
            </a:r>
          </a:p>
          <a:p>
            <a:r>
              <a:rPr lang="en-US" sz="2400" dirty="0">
                <a:solidFill>
                  <a:srgbClr val="FFFF00"/>
                </a:solidFill>
              </a:rPr>
              <a:t>Lottery opens January 5</a:t>
            </a:r>
            <a:r>
              <a:rPr lang="en-US" sz="2400" baseline="30000" dirty="0">
                <a:solidFill>
                  <a:srgbClr val="FFFF00"/>
                </a:solidFill>
              </a:rPr>
              <a:t>th</a:t>
            </a:r>
            <a:r>
              <a:rPr lang="en-US" sz="2400" dirty="0">
                <a:solidFill>
                  <a:srgbClr val="FFFF00"/>
                </a:solidFill>
              </a:rPr>
              <a:t> and closes February 12</a:t>
            </a:r>
            <a:r>
              <a:rPr lang="en-US" sz="2400" baseline="30000" dirty="0">
                <a:solidFill>
                  <a:srgbClr val="FFFF00"/>
                </a:solidFill>
              </a:rPr>
              <a:t>th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/>
              <a:t>at </a:t>
            </a:r>
            <a:r>
              <a:rPr lang="en-US" sz="2400" dirty="0">
                <a:solidFill>
                  <a:srgbClr val="FFFF00"/>
                </a:solidFill>
              </a:rPr>
              <a:t>3:30 pm</a:t>
            </a:r>
            <a:r>
              <a:rPr lang="en-US" sz="2400" dirty="0"/>
              <a:t>, no applications will be accepted late.</a:t>
            </a:r>
          </a:p>
          <a:p>
            <a:r>
              <a:rPr lang="en-US" sz="2400" dirty="0"/>
              <a:t>Applications can be submitted and monitored through </a:t>
            </a:r>
            <a:r>
              <a:rPr lang="en-US" sz="2400" dirty="0">
                <a:hlinkClick r:id="rId2"/>
              </a:rPr>
              <a:t>https://lotterease.com/</a:t>
            </a:r>
            <a:endParaRPr lang="en-US" sz="2400" dirty="0"/>
          </a:p>
          <a:p>
            <a:r>
              <a:rPr lang="en-US" sz="2400" dirty="0"/>
              <a:t>Siblings of currently enrolled students, along with staff member’s children, receive priority in the lottery and start the process at the top of the wait list.</a:t>
            </a:r>
          </a:p>
          <a:p>
            <a:r>
              <a:rPr lang="en-US" sz="2400" dirty="0"/>
              <a:t>On the day of the lottery, all students are randomly assigned a position on the wait list. Phone calls will be made to offer enrollment opportunities during the summer months as soon as they become available.</a:t>
            </a:r>
          </a:p>
          <a:p>
            <a:r>
              <a:rPr lang="en-US" sz="2400" dirty="0"/>
              <a:t>Openings vary per year school year, Kindergarten will have on average 60-70 openings.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6954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A1B35-E58A-460E-B6D7-562DB1EA7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</a:rPr>
              <a:t>Background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C94499-2B62-4D2A-91C8-411EA0D8ED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142067"/>
            <a:ext cx="10131425" cy="4358260"/>
          </a:xfrm>
        </p:spPr>
        <p:txBody>
          <a:bodyPr>
            <a:normAutofit fontScale="92500" lnSpcReduction="10000"/>
          </a:bodyPr>
          <a:lstStyle/>
          <a:p>
            <a:r>
              <a:rPr lang="en-US" sz="3500" dirty="0"/>
              <a:t>One of the original five public charter schools in the state.</a:t>
            </a:r>
          </a:p>
          <a:p>
            <a:r>
              <a:rPr lang="en-US" sz="3500" dirty="0"/>
              <a:t>Founded in May of 1998 in </a:t>
            </a:r>
            <a:r>
              <a:rPr lang="en-US" sz="3500" dirty="0" err="1"/>
              <a:t>Saxapahaw</a:t>
            </a:r>
            <a:r>
              <a:rPr lang="en-US" sz="3500" dirty="0"/>
              <a:t>, on the banks of the Haw River.</a:t>
            </a:r>
          </a:p>
          <a:p>
            <a:r>
              <a:rPr lang="en-US" sz="3500" dirty="0"/>
              <a:t>Moved to Graham in 2003 and expanded on two separate occasions.</a:t>
            </a:r>
          </a:p>
          <a:p>
            <a:r>
              <a:rPr lang="en-US" sz="3500" dirty="0"/>
              <a:t>College preparatory curriculum aligned with the North Carolina Standard Course of Study.</a:t>
            </a:r>
          </a:p>
          <a:p>
            <a:r>
              <a:rPr lang="en-US" sz="3500" dirty="0"/>
              <a:t>Participates in all state mandated standardized testing.</a:t>
            </a:r>
          </a:p>
          <a:p>
            <a:pPr marL="0" indent="0">
              <a:buNone/>
            </a:pPr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287372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57C31-40A1-4CD4-8468-CFC5F0DA3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Thank you for you time and interest!</a:t>
            </a:r>
            <a:br>
              <a:rPr lang="en-US" dirty="0">
                <a:solidFill>
                  <a:srgbClr val="FFFF00"/>
                </a:solidFill>
              </a:rPr>
            </a:b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B734A092-0912-4BC9-ACAF-70A9B978ED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5850" y="1837506"/>
            <a:ext cx="8874030" cy="4904414"/>
          </a:xfrm>
        </p:spPr>
      </p:pic>
    </p:spTree>
    <p:extLst>
      <p:ext uri="{BB962C8B-B14F-4D97-AF65-F5344CB8AC3E}">
        <p14:creationId xmlns:p14="http://schemas.microsoft.com/office/powerpoint/2010/main" val="2996689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709A45-C6F3-4CEE-AA0F-887FAC5CAE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A06B52-85EC-4ABA-9449-8B2858C225FF}"/>
              </a:ext>
            </a:extLst>
          </p:cNvPr>
          <p:cNvSpPr txBox="1"/>
          <p:nvPr/>
        </p:nvSpPr>
        <p:spPr>
          <a:xfrm>
            <a:off x="685801" y="533400"/>
            <a:ext cx="10820400" cy="11770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4400" b="1" cap="all" dirty="0">
                <a:ln w="3175" cmpd="sng">
                  <a:noFill/>
                </a:ln>
                <a:solidFill>
                  <a:srgbClr val="FFFF00"/>
                </a:solidFill>
                <a:latin typeface="+mj-lt"/>
                <a:ea typeface="+mj-ea"/>
                <a:cs typeface="+mj-cs"/>
              </a:rPr>
              <a:t>Background</a:t>
            </a:r>
            <a:endParaRPr lang="en-US" sz="4400" cap="all" dirty="0">
              <a:ln w="3175" cmpd="sng">
                <a:noFill/>
              </a:ln>
              <a:solidFill>
                <a:srgbClr val="FFFF00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6E963D7-0A73-484A-B8A2-DDBFEA123C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45629" y="1850077"/>
            <a:ext cx="500743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6AAFA0-AC82-4DB1-8A99-364287FBF4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243892"/>
            <a:ext cx="10820400" cy="354730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dirty="0"/>
              <a:t>Kindergarten-12</a:t>
            </a:r>
            <a:r>
              <a:rPr lang="en-US" sz="3200" baseline="30000" dirty="0"/>
              <a:t>th</a:t>
            </a:r>
            <a:r>
              <a:rPr lang="en-US" sz="3200" dirty="0"/>
              <a:t> grade public school houses approximately </a:t>
            </a:r>
            <a:r>
              <a:rPr lang="en-US" sz="3200" dirty="0">
                <a:solidFill>
                  <a:srgbClr val="FFFF00"/>
                </a:solidFill>
              </a:rPr>
              <a:t>850</a:t>
            </a:r>
            <a:r>
              <a:rPr lang="en-US" sz="3200" dirty="0"/>
              <a:t> students</a:t>
            </a:r>
          </a:p>
          <a:p>
            <a:r>
              <a:rPr lang="en-US" sz="3200" dirty="0"/>
              <a:t>Class sizes are capped at </a:t>
            </a:r>
            <a:r>
              <a:rPr lang="en-US" sz="3200" dirty="0">
                <a:solidFill>
                  <a:srgbClr val="FFFF00"/>
                </a:solidFill>
              </a:rPr>
              <a:t>24</a:t>
            </a:r>
          </a:p>
          <a:p>
            <a:r>
              <a:rPr lang="en-US" sz="3200" dirty="0"/>
              <a:t>School day starts from </a:t>
            </a:r>
            <a:r>
              <a:rPr lang="en-US" sz="3200" dirty="0">
                <a:solidFill>
                  <a:srgbClr val="FFFF00"/>
                </a:solidFill>
              </a:rPr>
              <a:t>7:45</a:t>
            </a:r>
            <a:r>
              <a:rPr lang="en-US" sz="3200" dirty="0"/>
              <a:t> for secondary students and </a:t>
            </a:r>
            <a:r>
              <a:rPr lang="en-US" sz="3200" dirty="0">
                <a:solidFill>
                  <a:srgbClr val="FFFF00"/>
                </a:solidFill>
              </a:rPr>
              <a:t>8:00</a:t>
            </a:r>
            <a:r>
              <a:rPr lang="en-US" sz="3200" dirty="0"/>
              <a:t> for elementary students</a:t>
            </a:r>
          </a:p>
          <a:p>
            <a:pPr lvl="1"/>
            <a:r>
              <a:rPr lang="en-US" sz="3200" dirty="0"/>
              <a:t>Dismissal is at </a:t>
            </a:r>
            <a:r>
              <a:rPr lang="en-US" sz="3200" dirty="0">
                <a:solidFill>
                  <a:srgbClr val="FFFF00"/>
                </a:solidFill>
              </a:rPr>
              <a:t>2:30</a:t>
            </a:r>
            <a:r>
              <a:rPr lang="en-US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790496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A152F-D62B-4B57-A31E-363048E83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</a:rPr>
              <a:t>Elementary School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CA3A66-6821-4530-A83C-477BCB4722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747935"/>
            <a:ext cx="10579358" cy="4883020"/>
          </a:xfrm>
        </p:spPr>
        <p:txBody>
          <a:bodyPr>
            <a:normAutofit fontScale="92500"/>
          </a:bodyPr>
          <a:lstStyle/>
          <a:p>
            <a:r>
              <a:rPr lang="en-US" sz="3000" dirty="0"/>
              <a:t>3 classes of 24 students per grade level.</a:t>
            </a:r>
          </a:p>
          <a:p>
            <a:r>
              <a:rPr lang="en-US" sz="3000" dirty="0"/>
              <a:t>Each classroom in grades K-3 have a full-time teacher assistant.</a:t>
            </a:r>
          </a:p>
          <a:p>
            <a:pPr lvl="1"/>
            <a:r>
              <a:rPr lang="en-US" sz="2800" dirty="0"/>
              <a:t>4</a:t>
            </a:r>
            <a:r>
              <a:rPr lang="en-US" sz="2800" baseline="30000" dirty="0"/>
              <a:t>th</a:t>
            </a:r>
            <a:r>
              <a:rPr lang="en-US" sz="2800" dirty="0"/>
              <a:t> and 5</a:t>
            </a:r>
            <a:r>
              <a:rPr lang="en-US" sz="2800" baseline="30000" dirty="0"/>
              <a:t>th</a:t>
            </a:r>
            <a:r>
              <a:rPr lang="en-US" sz="2800" dirty="0"/>
              <a:t> grades share a teacher assistant in each grade level.</a:t>
            </a:r>
          </a:p>
          <a:p>
            <a:r>
              <a:rPr lang="en-US" sz="3000" dirty="0"/>
              <a:t>Elementary classes “loop”, meaning students remain in the same class cohort for two full school years.</a:t>
            </a:r>
          </a:p>
          <a:p>
            <a:r>
              <a:rPr lang="en-US" sz="3000" dirty="0"/>
              <a:t>Each day students participate in 90 minutes of uninterrupted math and reading periods. </a:t>
            </a:r>
          </a:p>
          <a:p>
            <a:r>
              <a:rPr lang="en-US" sz="3000" dirty="0"/>
              <a:t>Students have 30 minutes of recess and at least one special each day.</a:t>
            </a:r>
          </a:p>
          <a:p>
            <a:pPr lvl="1"/>
            <a:r>
              <a:rPr lang="en-US" sz="3000" dirty="0">
                <a:solidFill>
                  <a:srgbClr val="FFFF00"/>
                </a:solidFill>
              </a:rPr>
              <a:t>Spanish, Art, Media (Library), Music and Physical Education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5957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18B5AA30-CB30-4929-84EE-8870705231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59151" y="2183363"/>
            <a:ext cx="6232849" cy="4674637"/>
          </a:xfrm>
        </p:spPr>
      </p:pic>
      <p:pic>
        <p:nvPicPr>
          <p:cNvPr id="7" name="Picture 6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75120ABD-2053-4DD3-975D-B1A794B02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6502067" cy="43231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535EE68-FFBF-4872-9587-9E3A9EC5BA12}"/>
              </a:ext>
            </a:extLst>
          </p:cNvPr>
          <p:cNvSpPr txBox="1"/>
          <p:nvPr/>
        </p:nvSpPr>
        <p:spPr>
          <a:xfrm>
            <a:off x="180615" y="6288833"/>
            <a:ext cx="5654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Small group instruction occurs every day</a:t>
            </a:r>
          </a:p>
        </p:txBody>
      </p:sp>
    </p:spTree>
    <p:extLst>
      <p:ext uri="{BB962C8B-B14F-4D97-AF65-F5344CB8AC3E}">
        <p14:creationId xmlns:p14="http://schemas.microsoft.com/office/powerpoint/2010/main" val="40095522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ABA9B9-9E1D-4E11-860D-005192CE3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586291" cy="43111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8477A7-411A-4F43-98C4-0F0A486239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3719" y="3035686"/>
            <a:ext cx="5152630" cy="37800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F60BA5-A0D2-47DB-9DDC-A2A9203E51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4711" y="0"/>
            <a:ext cx="4901681" cy="36508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C3B76A-94B3-492B-81DC-1350C7A3BC47}"/>
              </a:ext>
            </a:extLst>
          </p:cNvPr>
          <p:cNvSpPr txBox="1"/>
          <p:nvPr/>
        </p:nvSpPr>
        <p:spPr>
          <a:xfrm>
            <a:off x="8420969" y="5058289"/>
            <a:ext cx="44490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REMOTE LEARNING</a:t>
            </a:r>
          </a:p>
        </p:txBody>
      </p:sp>
    </p:spTree>
    <p:extLst>
      <p:ext uri="{BB962C8B-B14F-4D97-AF65-F5344CB8AC3E}">
        <p14:creationId xmlns:p14="http://schemas.microsoft.com/office/powerpoint/2010/main" val="1023946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5199221F-6662-4B53-A219-D9116A81E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20A1A1-DD88-49A7-814D-2CE0015CE75D}"/>
              </a:ext>
            </a:extLst>
          </p:cNvPr>
          <p:cNvSpPr txBox="1"/>
          <p:nvPr/>
        </p:nvSpPr>
        <p:spPr>
          <a:xfrm>
            <a:off x="616165" y="81146"/>
            <a:ext cx="10127192" cy="9313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spcBef>
                <a:spcPct val="0"/>
              </a:spcBef>
              <a:spcAft>
                <a:spcPts val="600"/>
              </a:spcAft>
            </a:pPr>
            <a:endParaRPr lang="en-US" sz="4000" cap="all" dirty="0">
              <a:ln w="3175" cmpd="sng">
                <a:noFill/>
              </a:ln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4EA8F5-2167-435D-940D-3CF9DECCA4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04" r="3" b="3"/>
          <a:stretch/>
        </p:blipFill>
        <p:spPr>
          <a:xfrm>
            <a:off x="-1" y="114592"/>
            <a:ext cx="3743025" cy="3754502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290DF9-7497-4540-81C9-3A89D24FA7D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95" r="1" b="1"/>
          <a:stretch/>
        </p:blipFill>
        <p:spPr>
          <a:xfrm>
            <a:off x="1642188" y="2987735"/>
            <a:ext cx="3856653" cy="3868480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908FA8-9BCF-4112-A48C-32819A58F8A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084" r="-5" b="-5"/>
          <a:stretch/>
        </p:blipFill>
        <p:spPr>
          <a:xfrm>
            <a:off x="5358145" y="52650"/>
            <a:ext cx="3802933" cy="3816444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55A526-AC65-4477-BB8F-E9378B024C7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639" r="28319" b="2"/>
          <a:stretch/>
        </p:blipFill>
        <p:spPr>
          <a:xfrm>
            <a:off x="8661505" y="3192336"/>
            <a:ext cx="3600188" cy="3613014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D225F5-8B1D-452A-8AB5-49BE866F2363}"/>
              </a:ext>
            </a:extLst>
          </p:cNvPr>
          <p:cNvSpPr txBox="1"/>
          <p:nvPr/>
        </p:nvSpPr>
        <p:spPr>
          <a:xfrm>
            <a:off x="9688220" y="546816"/>
            <a:ext cx="25006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SPECIALS</a:t>
            </a:r>
          </a:p>
        </p:txBody>
      </p:sp>
    </p:spTree>
    <p:extLst>
      <p:ext uri="{BB962C8B-B14F-4D97-AF65-F5344CB8AC3E}">
        <p14:creationId xmlns:p14="http://schemas.microsoft.com/office/powerpoint/2010/main" val="41484312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4DC5F-1313-4ACE-B4EE-608D5EF1A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 descr="Image preview">
            <a:extLst>
              <a:ext uri="{FF2B5EF4-FFF2-40B4-BE49-F238E27FC236}">
                <a16:creationId xmlns:a16="http://schemas.microsoft.com/office/drawing/2014/main" id="{D1E99F59-7F36-4C4B-8A2A-DE8464F1E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7023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EE7AB-2C59-4C7E-A2E3-2A0243F67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909" y="808055"/>
            <a:ext cx="5133627" cy="14533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Student Support STAFF</a:t>
            </a:r>
            <a:r>
              <a:rPr lang="en-US" dirty="0"/>
              <a:t>	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66C91-30C5-4F13-9E54-D47E6ABC7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225" y="2071396"/>
            <a:ext cx="5753877" cy="4567608"/>
          </a:xfrm>
        </p:spPr>
        <p:txBody>
          <a:bodyPr>
            <a:normAutofit/>
          </a:bodyPr>
          <a:lstStyle/>
          <a:p>
            <a:r>
              <a:rPr lang="en-US" sz="3200" dirty="0"/>
              <a:t>Two full-time Exceptional Children’s “EC” Teachers</a:t>
            </a:r>
          </a:p>
          <a:p>
            <a:r>
              <a:rPr lang="en-US" sz="3200" dirty="0"/>
              <a:t>Full-time Reading Specialist</a:t>
            </a:r>
          </a:p>
          <a:p>
            <a:r>
              <a:rPr lang="en-US" sz="3200" dirty="0"/>
              <a:t>Part-time Occupational and Speech Therapists</a:t>
            </a:r>
          </a:p>
          <a:p>
            <a:r>
              <a:rPr lang="en-US" sz="3200" dirty="0"/>
              <a:t>School Counselor</a:t>
            </a:r>
          </a:p>
          <a:p>
            <a:r>
              <a:rPr lang="en-US" sz="3200" dirty="0"/>
              <a:t>Four school administrators</a:t>
            </a:r>
          </a:p>
          <a:p>
            <a:endParaRPr lang="en-US" sz="2000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F61A12-520A-4B9A-9AA5-60D418BD5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6669" y="468227"/>
            <a:ext cx="6031753" cy="6399738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997032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733</Words>
  <Application>Microsoft Office PowerPoint</Application>
  <PresentationFormat>Widescreen</PresentationFormat>
  <Paragraphs>146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Celestial</vt:lpstr>
      <vt:lpstr>River Mill Academy</vt:lpstr>
      <vt:lpstr>Background</vt:lpstr>
      <vt:lpstr>PowerPoint Presentation</vt:lpstr>
      <vt:lpstr>Elementary School</vt:lpstr>
      <vt:lpstr>PowerPoint Presentation</vt:lpstr>
      <vt:lpstr>PowerPoint Presentation</vt:lpstr>
      <vt:lpstr>PowerPoint Presentation</vt:lpstr>
      <vt:lpstr>PowerPoint Presentation</vt:lpstr>
      <vt:lpstr>Student Support STAFF  </vt:lpstr>
      <vt:lpstr>Middle School Schedule</vt:lpstr>
      <vt:lpstr>ELECTIVES</vt:lpstr>
      <vt:lpstr>Middle School Remote Learning</vt:lpstr>
      <vt:lpstr>High SCHOOL schedule</vt:lpstr>
      <vt:lpstr>Athletics</vt:lpstr>
      <vt:lpstr>PowerPoint Presentation</vt:lpstr>
      <vt:lpstr>PowerPoint Presentation</vt:lpstr>
      <vt:lpstr>PowerPoint Presentation</vt:lpstr>
      <vt:lpstr>FAQ’s</vt:lpstr>
      <vt:lpstr>Lottery</vt:lpstr>
      <vt:lpstr>Thank you for you time and interest!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River Mill Academy</dc:title>
  <dc:creator>15707785825</dc:creator>
  <cp:lastModifiedBy>15707785825</cp:lastModifiedBy>
  <cp:revision>2</cp:revision>
  <dcterms:created xsi:type="dcterms:W3CDTF">2020-11-23T13:58:39Z</dcterms:created>
  <dcterms:modified xsi:type="dcterms:W3CDTF">2021-06-23T13:46:29Z</dcterms:modified>
</cp:coreProperties>
</file>